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5" r:id="rId1"/>
  </p:sldMasterIdLst>
  <p:notesMasterIdLst>
    <p:notesMasterId r:id="rId22"/>
  </p:notesMasterIdLst>
  <p:sldIdLst>
    <p:sldId id="265" r:id="rId2"/>
    <p:sldId id="294" r:id="rId3"/>
    <p:sldId id="295" r:id="rId4"/>
    <p:sldId id="296" r:id="rId5"/>
    <p:sldId id="297" r:id="rId6"/>
    <p:sldId id="298" r:id="rId7"/>
    <p:sldId id="299" r:id="rId8"/>
    <p:sldId id="300" r:id="rId9"/>
    <p:sldId id="301" r:id="rId10"/>
    <p:sldId id="302" r:id="rId11"/>
    <p:sldId id="303" r:id="rId12"/>
    <p:sldId id="304" r:id="rId13"/>
    <p:sldId id="305" r:id="rId14"/>
    <p:sldId id="306" r:id="rId15"/>
    <p:sldId id="307" r:id="rId16"/>
    <p:sldId id="308" r:id="rId17"/>
    <p:sldId id="309" r:id="rId18"/>
    <p:sldId id="310" r:id="rId19"/>
    <p:sldId id="311" r:id="rId20"/>
    <p:sldId id="292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603" autoAdjust="0"/>
    <p:restoredTop sz="94624" autoAdjust="0"/>
  </p:normalViewPr>
  <p:slideViewPr>
    <p:cSldViewPr>
      <p:cViewPr varScale="1">
        <p:scale>
          <a:sx n="110" d="100"/>
          <a:sy n="110" d="100"/>
        </p:scale>
        <p:origin x="1764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AC950F-F3C4-48A4-817A-D08EC6F02D8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0644BD-0E46-4812-A010-186C0C37DA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09581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1616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30851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8854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82651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80988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06653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41664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93653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5766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62182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907540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66439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62413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53667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41322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3778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749"/>
            <a:ext cx="1952272" cy="6852504"/>
            <a:chOff x="6627813" y="196102"/>
            <a:chExt cx="1952625" cy="5677649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6102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5604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  <p:sldLayoutId id="2147483827" r:id="rId12"/>
    <p:sldLayoutId id="2147483828" r:id="rId13"/>
    <p:sldLayoutId id="2147483829" r:id="rId14"/>
    <p:sldLayoutId id="2147483830" r:id="rId15"/>
    <p:sldLayoutId id="214748383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-396552" y="1124744"/>
            <a:ext cx="9865096" cy="2262781"/>
          </a:xfrm>
        </p:spPr>
        <p:txBody>
          <a:bodyPr>
            <a:noAutofit/>
          </a:bodyPr>
          <a:lstStyle/>
          <a:p>
            <a:pPr algn="ctr"/>
            <a:r>
              <a:rPr lang="ru-RU" sz="4400" dirty="0" smtClean="0"/>
              <a:t>	</a:t>
            </a:r>
            <a:r>
              <a:rPr lang="ru-RU" b="1" dirty="0"/>
              <a:t>Основы проектирования городских дорог и улиц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4179274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700808"/>
            <a:ext cx="8280920" cy="3168352"/>
          </a:xfrm>
        </p:spPr>
        <p:txBody>
          <a:bodyPr>
            <a:noAutofit/>
          </a:bodyPr>
          <a:lstStyle/>
          <a:p>
            <a:pPr algn="ctr"/>
            <a:r>
              <a:rPr lang="ru-RU" sz="4800" dirty="0" smtClean="0"/>
              <a:t>Тема </a:t>
            </a:r>
            <a:r>
              <a:rPr lang="ru-RU" sz="4800" dirty="0" smtClean="0"/>
              <a:t>7. </a:t>
            </a:r>
            <a:r>
              <a:rPr lang="ru-RU" sz="4800" dirty="0"/>
              <a:t>Лекция </a:t>
            </a:r>
            <a:r>
              <a:rPr lang="ru-RU" sz="4800" dirty="0" smtClean="0"/>
              <a:t>11 </a:t>
            </a:r>
            <a:r>
              <a:rPr lang="ru-RU" sz="4800" dirty="0"/>
              <a:t>Пересечение в разных уровнях.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34917476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3769" y="2665121"/>
            <a:ext cx="7886700" cy="99417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>ВЫБОР СХЕМЫ ПЕРЕСЕЧЕНИЙ АВТОМОБИЛЬНЫХ ДОРОГ В РАЗНЫХ УРОВНЯХ 1 КЛАССА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358437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i="1" dirty="0"/>
              <a:t>Схема пересечения автомобильных дорог в разных уровнях типа “клеверный лист”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9284" y="2290700"/>
            <a:ext cx="2671763" cy="28360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470862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2700" i="1" dirty="0"/>
              <a:t>Схема пересечения автомобильных дорог в разных уровнях типа “обжатый клеверный лист”</a:t>
            </a:r>
            <a:endParaRPr lang="ru-RU" sz="2700" dirty="0"/>
          </a:p>
        </p:txBody>
      </p:sp>
      <p:pic>
        <p:nvPicPr>
          <p:cNvPr id="4" name="Рисунок 3"/>
          <p:cNvPicPr/>
          <p:nvPr/>
        </p:nvPicPr>
        <p:blipFill>
          <a:blip r:embed="rId2">
            <a:lum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5480" y="2125267"/>
            <a:ext cx="3273041" cy="324004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351248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i="1" dirty="0"/>
              <a:t>Схема пересечения автомобильных дорог в разных уровнях типа “ромб” в трех уровнях</a:t>
            </a:r>
            <a:endParaRPr lang="ru-RU" dirty="0"/>
          </a:p>
        </p:txBody>
      </p:sp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>
            <a:lum bright="-20000"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40"/>
          <a:stretch>
            <a:fillRect/>
          </a:stretch>
        </p:blipFill>
        <p:spPr bwMode="auto">
          <a:xfrm>
            <a:off x="2093100" y="2125267"/>
            <a:ext cx="5558984" cy="35717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49054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1365710"/>
            <a:ext cx="4641182" cy="3281487"/>
          </a:xfrm>
        </p:spPr>
        <p:txBody>
          <a:bodyPr>
            <a:noAutofit/>
          </a:bodyPr>
          <a:lstStyle/>
          <a:p>
            <a:pPr algn="ctr"/>
            <a:r>
              <a:rPr lang="ru-RU" sz="2400" i="1" dirty="0"/>
              <a:t>Схемы пересечений автомобильных дорог в разных уровнях с организацией трех левых поворотов с использованием петлевых съездов; одного наиболее “нагруженного” – с применением полупрямых съездов.</a:t>
            </a:r>
            <a:endParaRPr lang="ru-RU" sz="2400" dirty="0"/>
          </a:p>
        </p:txBody>
      </p:sp>
      <p:pic>
        <p:nvPicPr>
          <p:cNvPr id="4" name="Объект 3"/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510" r="-2" b="51816"/>
          <a:stretch/>
        </p:blipFill>
        <p:spPr bwMode="auto">
          <a:xfrm>
            <a:off x="5269832" y="1676024"/>
            <a:ext cx="3248527" cy="327797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126538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1365710"/>
            <a:ext cx="4334377" cy="3705600"/>
          </a:xfrm>
        </p:spPr>
        <p:txBody>
          <a:bodyPr>
            <a:noAutofit/>
          </a:bodyPr>
          <a:lstStyle/>
          <a:p>
            <a:pPr algn="ctr"/>
            <a:r>
              <a:rPr lang="ru-RU" sz="2400" i="1" dirty="0"/>
              <a:t>Схемы пересечений автомобильных дорог в разных уровнях с организацией трех левых поворотов с использованием петлевых съездов; одного наиболее “нагруженного” – с применением полупрямых съездов.</a:t>
            </a:r>
            <a:endParaRPr lang="ru-RU" sz="2400" dirty="0"/>
          </a:p>
        </p:txBody>
      </p:sp>
      <p:pic>
        <p:nvPicPr>
          <p:cNvPr id="4" name="Объект 3"/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37" r="59381" b="26377"/>
          <a:stretch/>
        </p:blipFill>
        <p:spPr bwMode="auto">
          <a:xfrm>
            <a:off x="5476225" y="1606216"/>
            <a:ext cx="2708257" cy="35282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39803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1365710"/>
            <a:ext cx="3919288" cy="3588293"/>
          </a:xfrm>
        </p:spPr>
        <p:txBody>
          <a:bodyPr>
            <a:noAutofit/>
          </a:bodyPr>
          <a:lstStyle/>
          <a:p>
            <a:pPr algn="ctr"/>
            <a:r>
              <a:rPr lang="ru-RU" sz="2400" i="1" dirty="0"/>
              <a:t>Схемы пересечений автомобильных дорог в разных уровнях с организацией трех левых поворотов с использованием петлевых съездов; одного наиболее “нагруженного” – с применением полупрямых съездов.</a:t>
            </a:r>
            <a:endParaRPr lang="ru-RU" sz="2400" dirty="0"/>
          </a:p>
        </p:txBody>
      </p:sp>
      <p:pic>
        <p:nvPicPr>
          <p:cNvPr id="4" name="Объект 3"/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856" t="57309" r="-1310"/>
          <a:stretch/>
        </p:blipFill>
        <p:spPr bwMode="auto">
          <a:xfrm>
            <a:off x="4890837" y="1365711"/>
            <a:ext cx="3681664" cy="38621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383872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1" y="1131094"/>
            <a:ext cx="3504197" cy="3976312"/>
          </a:xfrm>
        </p:spPr>
        <p:txBody>
          <a:bodyPr>
            <a:noAutofit/>
          </a:bodyPr>
          <a:lstStyle/>
          <a:p>
            <a:r>
              <a:rPr lang="ru-RU" sz="2400" i="1" dirty="0"/>
              <a:t>Схемы пересечений автомобильных дорог с обеспечением всех поворачивающих направлений с помощью съездов прямого, полупрямого и петлевого типов.</a:t>
            </a:r>
            <a:endParaRPr lang="ru-RU" sz="2400" dirty="0"/>
          </a:p>
        </p:txBody>
      </p:sp>
      <p:pic>
        <p:nvPicPr>
          <p:cNvPr id="4" name="Объект 3"/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32" b="3"/>
          <a:stretch/>
        </p:blipFill>
        <p:spPr bwMode="auto">
          <a:xfrm>
            <a:off x="4132847" y="1324100"/>
            <a:ext cx="3997493" cy="441496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2845902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i="1" dirty="0"/>
              <a:t>Схемы пересечений автомобильных дорог в трех уровнях типа “мельница”: </a:t>
            </a:r>
            <a:endParaRPr lang="ru-RU" dirty="0"/>
          </a:p>
        </p:txBody>
      </p:sp>
      <p:pic>
        <p:nvPicPr>
          <p:cNvPr id="5" name="Рисунок 4"/>
          <p:cNvPicPr/>
          <p:nvPr/>
        </p:nvPicPr>
        <p:blipFill>
          <a:blip r:embed="rId2">
            <a:lum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394" y="2620441"/>
            <a:ext cx="1907381" cy="205025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/>
          <p:cNvPicPr/>
          <p:nvPr/>
        </p:nvPicPr>
        <p:blipFill>
          <a:blip r:embed="rId3">
            <a:lum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3330" y="2613296"/>
            <a:ext cx="1978819" cy="205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/>
          <p:cNvPicPr/>
          <p:nvPr/>
        </p:nvPicPr>
        <p:blipFill>
          <a:blip r:embed="rId4">
            <a:lum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9307" y="2497869"/>
            <a:ext cx="2636044" cy="242173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044998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i="1" dirty="0"/>
              <a:t>Схема пересечения автомобильных дорог в разных уровнях типа “турбина”</a:t>
            </a:r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>
            <a:lum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7823" y="2125267"/>
            <a:ext cx="3576537" cy="341614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98634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1374734"/>
            <a:ext cx="7886700" cy="99417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325" i="1" dirty="0"/>
              <a:t>Схема пересечений автомобильных дорог в разных уровнях с применением съездов только прямого и полупрямого типов: (а) – в трех уровнях; (б) – в четырех уровнях.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5" name="Рисунок 4"/>
          <p:cNvPicPr/>
          <p:nvPr/>
        </p:nvPicPr>
        <p:blipFill>
          <a:blip r:embed="rId2">
            <a:lum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9165" y="2196514"/>
            <a:ext cx="3148677" cy="3143551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/>
          <p:cNvPicPr/>
          <p:nvPr/>
        </p:nvPicPr>
        <p:blipFill>
          <a:blip r:embed="rId3">
            <a:lum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7498" y="2196514"/>
            <a:ext cx="3294322" cy="320867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274434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1446924"/>
            <a:ext cx="7886700" cy="99417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000" i="1" dirty="0"/>
              <a:t>Пример схем пересечений в разных уровнях с разделением поворачивающих транспортных потоков в пределах съездов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06" y="2377930"/>
            <a:ext cx="3829802" cy="2633337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8453" y="2441096"/>
            <a:ext cx="3711742" cy="289190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929877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6697" y="2755357"/>
            <a:ext cx="7886700" cy="99417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>ВЫБОР СХЕМЫ ПРИМЫКАНИЙ АВТОМОБИЛЬНЫХ ДОРОГ В РАЗНЫХ УРОВНЯХ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88083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i="1" dirty="0"/>
              <a:t>Схемы примыканий автомобильных дорог в разных уровнях типа “Труба</a:t>
            </a:r>
            <a:r>
              <a:rPr lang="ru-RU" i="1" dirty="0" smtClean="0"/>
              <a:t>”</a:t>
            </a:r>
            <a:endParaRPr lang="ru-RU" dirty="0"/>
          </a:p>
        </p:txBody>
      </p:sp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628" y="2487896"/>
            <a:ext cx="3843373" cy="235288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6458" y="2338582"/>
            <a:ext cx="3653477" cy="265151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145312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4508" y="1519113"/>
            <a:ext cx="7886700" cy="994172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/>
              <a:t>Схема примыканий автомобильных дорог в разных уровнях типа “груша”: (а) – левой конфигурации; (б) – правой конфигурации.</a:t>
            </a:r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7319" y="2824413"/>
            <a:ext cx="3041357" cy="236420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5530" y="2914650"/>
            <a:ext cx="2987029" cy="233713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794161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1232297"/>
            <a:ext cx="7886700" cy="994172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/>
              <a:t>Схемы примыканий автомобильных дорог в разных уровнях типа “Т-образное”: (а) – в двух уровнях; (б) – в трех уровнях.</a:t>
            </a:r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676" y="2687178"/>
            <a:ext cx="3573380" cy="210439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7500" y="2568930"/>
            <a:ext cx="3847850" cy="222264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635353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i="1" dirty="0"/>
              <a:t>Схема примыкания автомобильных дорог в разных уровнях со стадийным </a:t>
            </a:r>
            <a:r>
              <a:rPr lang="ru-RU" i="1" dirty="0" smtClean="0"/>
              <a:t>развитием</a:t>
            </a:r>
            <a:endParaRPr lang="ru-RU" dirty="0"/>
          </a:p>
        </p:txBody>
      </p:sp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>
            <a:lum bright="20000"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2202" y="2226469"/>
            <a:ext cx="4199597" cy="32635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38121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03648" y="116632"/>
            <a:ext cx="7867019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СПИСОК 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 ЛИТЕРАТУРЫ</a:t>
            </a:r>
            <a:endParaRPr lang="ru-RU" sz="1400" dirty="0" smtClean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 Косцов А.В., Бахирев И.А., Боровик Е.Н., </a:t>
            </a:r>
            <a:r>
              <a:rPr lang="ru-RU" sz="1600" dirty="0" err="1" smtClean="0">
                <a:solidFill>
                  <a:schemeClr val="accent2">
                    <a:lumMod val="75000"/>
                  </a:schemeClr>
                </a:solidFill>
              </a:rPr>
              <a:t>Мартяхин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 Д.С., Транспортная планировка городов. Учебное пособие. А-</a:t>
            </a:r>
            <a:r>
              <a:rPr lang="ru-RU" sz="1600" dirty="0" err="1" smtClean="0">
                <a:solidFill>
                  <a:schemeClr val="accent2">
                    <a:lumMod val="75000"/>
                  </a:schemeClr>
                </a:solidFill>
              </a:rPr>
              <a:t>Проджект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. М.; 2017, -300с.</a:t>
            </a:r>
            <a:endParaRPr lang="ru-RU" sz="1400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lvl="0"/>
            <a:r>
              <a:rPr lang="ru-RU" sz="1600" dirty="0" err="1" smtClean="0">
                <a:solidFill>
                  <a:schemeClr val="accent2">
                    <a:lumMod val="75000"/>
                  </a:schemeClr>
                </a:solidFill>
              </a:rPr>
              <a:t>Шукуров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И.С., Луняков И.Р., Халилов И.Р., Курсовое и дипломное проектирование по градостроительству. Учебное пособие. Издательство Ассоциации строительных вузов. М.; 2015, -328 с.</a:t>
            </a:r>
            <a:endParaRPr lang="ru-RU" sz="1400" dirty="0">
              <a:solidFill>
                <a:schemeClr val="accent2">
                  <a:lumMod val="75000"/>
                </a:schemeClr>
              </a:solidFill>
            </a:endParaRPr>
          </a:p>
          <a:p>
            <a:pPr lvl="0"/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Овечкин Е.В., </a:t>
            </a:r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Фишельсон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 М.С. Городской транспорт. М.; 2013. – 245 с.</a:t>
            </a:r>
            <a:endParaRPr lang="ru-RU" sz="1400" dirty="0">
              <a:solidFill>
                <a:schemeClr val="accent2">
                  <a:lumMod val="75000"/>
                </a:schemeClr>
              </a:solidFill>
            </a:endParaRPr>
          </a:p>
          <a:p>
            <a:pPr lvl="0"/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Градостроительство. Планировка и застройка городских и сельских поселений СНиП РК 3.01-01-2008, Астана, 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2008</a:t>
            </a:r>
            <a:r>
              <a:rPr lang="ru-RU" sz="16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Гуревич 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и др. Справочник проектировщика городских дорог. М., </a:t>
            </a:r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Стройиздат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. 1968.</a:t>
            </a:r>
            <a:endParaRPr lang="ru-RU" sz="1400" dirty="0">
              <a:solidFill>
                <a:schemeClr val="accent2">
                  <a:lumMod val="75000"/>
                </a:schemeClr>
              </a:solidFill>
            </a:endParaRPr>
          </a:p>
          <a:p>
            <a:pPr lvl="0"/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Гохман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 В.А. и др. Пересечение и примыкание автомобильных дорог: М., высшая школа, 1989. - 319 с.</a:t>
            </a:r>
            <a:endParaRPr lang="ru-RU" sz="1400" dirty="0">
              <a:solidFill>
                <a:schemeClr val="accent2">
                  <a:lumMod val="75000"/>
                </a:schemeClr>
              </a:solidFill>
            </a:endParaRPr>
          </a:p>
          <a:p>
            <a:pPr lvl="0"/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Меркулов Е.А. Городские дороги. Учебник для вузов. М., «Высшая школа», 1973.- 456с.</a:t>
            </a:r>
            <a:endParaRPr lang="ru-RU" sz="1400" dirty="0">
              <a:solidFill>
                <a:schemeClr val="accent2">
                  <a:lumMod val="75000"/>
                </a:schemeClr>
              </a:solidFill>
            </a:endParaRPr>
          </a:p>
          <a:p>
            <a:pPr lvl="0"/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Меркулов Е.А. и др. Примеры проектирования дорог и сетей пассажирского транспорта в городах. М., «Высшая школа», 1962. – 265 с.</a:t>
            </a:r>
            <a:endParaRPr lang="ru-RU" sz="1400" dirty="0">
              <a:solidFill>
                <a:schemeClr val="accent2">
                  <a:lumMod val="75000"/>
                </a:schemeClr>
              </a:solidFill>
            </a:endParaRPr>
          </a:p>
          <a:p>
            <a:pPr lvl="0"/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Милашечкин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 А.А. и др. Узлы автомобильных дорог. М., «Транспорт», 1966. – 366с.</a:t>
            </a:r>
            <a:endParaRPr lang="ru-RU" sz="1400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Меркулов 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Е.А. и др. Сборник конструкций городских дорог. М., </a:t>
            </a:r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Стройиздат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, 1967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.– 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186 с.</a:t>
            </a:r>
          </a:p>
          <a:p>
            <a:pPr lvl="0"/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Озеленение населенных мест: Справочник /Ерохин Г.П. и др., М., «Высшая школа», 1974. – 123 с.</a:t>
            </a:r>
            <a:endParaRPr lang="ru-RU" sz="1400" dirty="0">
              <a:solidFill>
                <a:schemeClr val="accent2">
                  <a:lumMod val="75000"/>
                </a:schemeClr>
              </a:solidFill>
            </a:endParaRPr>
          </a:p>
          <a:p>
            <a:pPr lvl="0"/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Орнатский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 Н.П. Проектирование городских скоростных дорог. М., «Высшая школа», 1974.- 123 с.</a:t>
            </a:r>
            <a:endParaRPr lang="ru-RU" sz="1400" dirty="0">
              <a:solidFill>
                <a:schemeClr val="accent2">
                  <a:lumMod val="75000"/>
                </a:schemeClr>
              </a:solidFill>
            </a:endParaRPr>
          </a:p>
          <a:p>
            <a:pPr lvl="0"/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Информационно	–	аналитический	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журнал «Автомобильные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	дороги»	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ЗАО</a:t>
            </a:r>
            <a:r>
              <a:rPr lang="ru-RU" sz="14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«Издательство 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«Дороги», Москва, комитет по печати РФ, ежемесячник.»</a:t>
            </a:r>
          </a:p>
        </p:txBody>
      </p:sp>
    </p:spTree>
    <p:extLst>
      <p:ext uri="{BB962C8B-B14F-4D97-AF65-F5344CB8AC3E}">
        <p14:creationId xmlns:p14="http://schemas.microsoft.com/office/powerpoint/2010/main" val="81807457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1CACE3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2061</TotalTime>
  <Words>313</Words>
  <Application>Microsoft Office PowerPoint</Application>
  <PresentationFormat>Экран (4:3)</PresentationFormat>
  <Paragraphs>32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5" baseType="lpstr">
      <vt:lpstr>Arial</vt:lpstr>
      <vt:lpstr>Calibri</vt:lpstr>
      <vt:lpstr>Century Gothic</vt:lpstr>
      <vt:lpstr>Wingdings 3</vt:lpstr>
      <vt:lpstr>Легкий дым</vt:lpstr>
      <vt:lpstr> Основы проектирования городских дорог и улиц</vt:lpstr>
      <vt:lpstr>Тема 7. Лекция 11 Пересечение в разных уровнях.</vt:lpstr>
      <vt:lpstr>ВЫБОР СХЕМЫ ПЕРЕСЕЧЕНИЙ АВТОМОБИЛЬНЫХ ДОРОГ В РАЗНЫХ УРОВНЯХ 1 КЛАССА</vt:lpstr>
      <vt:lpstr>Схема пересечения автомобильных дорог в разных уровнях типа “клеверный лист”</vt:lpstr>
      <vt:lpstr>Схема пересечения автомобильных дорог в разных уровнях типа “обжатый клеверный лист”</vt:lpstr>
      <vt:lpstr>Схема пересечения автомобильных дорог в разных уровнях типа “ромб” в трех уровнях</vt:lpstr>
      <vt:lpstr>Схемы пересечений автомобильных дорог в разных уровнях с организацией трех левых поворотов с использованием петлевых съездов; одного наиболее “нагруженного” – с применением полупрямых съездов.</vt:lpstr>
      <vt:lpstr>Схемы пересечений автомобильных дорог в разных уровнях с организацией трех левых поворотов с использованием петлевых съездов; одного наиболее “нагруженного” – с применением полупрямых съездов.</vt:lpstr>
      <vt:lpstr>Схемы пересечений автомобильных дорог в разных уровнях с организацией трех левых поворотов с использованием петлевых съездов; одного наиболее “нагруженного” – с применением полупрямых съездов.</vt:lpstr>
      <vt:lpstr>Схемы пересечений автомобильных дорог с обеспечением всех поворачивающих направлений с помощью съездов прямого, полупрямого и петлевого типов.</vt:lpstr>
      <vt:lpstr>Схемы пересечений автомобильных дорог в трех уровнях типа “мельница”: </vt:lpstr>
      <vt:lpstr>Схема пересечения автомобильных дорог в разных уровнях типа “турбина”</vt:lpstr>
      <vt:lpstr>Схема пересечений автомобильных дорог в разных уровнях с применением съездов только прямого и полупрямого типов: (а) – в трех уровнях; (б) – в четырех уровнях. </vt:lpstr>
      <vt:lpstr>Пример схем пересечений в разных уровнях с разделением поворачивающих транспортных потоков в пределах съездов </vt:lpstr>
      <vt:lpstr>ВЫБОР СХЕМЫ ПРИМЫКАНИЙ АВТОМОБИЛЬНЫХ ДОРОГ В РАЗНЫХ УРОВНЯХ</vt:lpstr>
      <vt:lpstr>Схемы примыканий автомобильных дорог в разных уровнях типа “Труба”</vt:lpstr>
      <vt:lpstr>Схема примыканий автомобильных дорог в разных уровнях типа “груша”: (а) – левой конфигурации; (б) – правой конфигурации.</vt:lpstr>
      <vt:lpstr>Схемы примыканий автомобильных дорог в разных уровнях типа “Т-образное”: (а) – в двух уровнях; (б) – в трех уровнях.</vt:lpstr>
      <vt:lpstr>Схема примыкания автомобильных дорог в разных уровнях со стадийным развитием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Условия Эксплуатации дорожных конструкций</dc:title>
  <dc:creator>svkube</dc:creator>
  <cp:lastModifiedBy>User</cp:lastModifiedBy>
  <cp:revision>86</cp:revision>
  <dcterms:created xsi:type="dcterms:W3CDTF">2014-09-03T06:40:38Z</dcterms:created>
  <dcterms:modified xsi:type="dcterms:W3CDTF">2021-12-22T10:28:58Z</dcterms:modified>
</cp:coreProperties>
</file>